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37"/>
  </p:notesMasterIdLst>
  <p:sldIdLst>
    <p:sldId id="289" r:id="rId2"/>
    <p:sldId id="296" r:id="rId3"/>
    <p:sldId id="297" r:id="rId4"/>
    <p:sldId id="298" r:id="rId5"/>
    <p:sldId id="301" r:id="rId6"/>
    <p:sldId id="299" r:id="rId7"/>
    <p:sldId id="288" r:id="rId8"/>
    <p:sldId id="287" r:id="rId9"/>
    <p:sldId id="286" r:id="rId10"/>
    <p:sldId id="295" r:id="rId11"/>
    <p:sldId id="290" r:id="rId12"/>
    <p:sldId id="257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4" r:id="rId24"/>
    <p:sldId id="285" r:id="rId25"/>
    <p:sldId id="302" r:id="rId26"/>
    <p:sldId id="303" r:id="rId27"/>
    <p:sldId id="304" r:id="rId28"/>
    <p:sldId id="305" r:id="rId29"/>
    <p:sldId id="306" r:id="rId30"/>
    <p:sldId id="307" r:id="rId31"/>
    <p:sldId id="291" r:id="rId32"/>
    <p:sldId id="292" r:id="rId33"/>
    <p:sldId id="293" r:id="rId34"/>
    <p:sldId id="294" r:id="rId35"/>
    <p:sldId id="300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89" autoAdjust="0"/>
    <p:restoredTop sz="72449" autoAdjust="0"/>
  </p:normalViewPr>
  <p:slideViewPr>
    <p:cSldViewPr snapToGrid="0">
      <p:cViewPr varScale="1">
        <p:scale>
          <a:sx n="84" d="100"/>
          <a:sy n="84" d="100"/>
        </p:scale>
        <p:origin x="12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1T15:16:48.192" idx="1">
    <p:pos x="7680" y="85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1T15:16:48.192" idx="1">
    <p:pos x="7680" y="85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F5821B-E6A1-4EC8-BF18-D0835AC8CAF8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F81285-B367-4D2A-9967-497E6EF16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614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81285-B367-4D2A-9967-497E6EF16C3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0302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81285-B367-4D2A-9967-497E6EF16C37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5637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81285-B367-4D2A-9967-497E6EF16C37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1832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81285-B367-4D2A-9967-497E6EF16C37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223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81285-B367-4D2A-9967-497E6EF16C3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26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81285-B367-4D2A-9967-497E6EF16C37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294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81285-B367-4D2A-9967-497E6EF16C37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99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81285-B367-4D2A-9967-497E6EF16C37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346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81285-B367-4D2A-9967-497E6EF16C37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89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81285-B367-4D2A-9967-497E6EF16C37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406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81285-B367-4D2A-9967-497E6EF16C37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1253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81285-B367-4D2A-9967-497E6EF16C37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125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0A19-F1D6-4FF5-BC53-58CB155A2022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7C2A-B360-4041-8007-9BB69D732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959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0A19-F1D6-4FF5-BC53-58CB155A2022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7C2A-B360-4041-8007-9BB69D732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512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0A19-F1D6-4FF5-BC53-58CB155A2022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7C2A-B360-4041-8007-9BB69D732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27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0A19-F1D6-4FF5-BC53-58CB155A2022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7C2A-B360-4041-8007-9BB69D732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414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0A19-F1D6-4FF5-BC53-58CB155A2022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7C2A-B360-4041-8007-9BB69D732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71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0A19-F1D6-4FF5-BC53-58CB155A2022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7C2A-B360-4041-8007-9BB69D732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765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0A19-F1D6-4FF5-BC53-58CB155A2022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7C2A-B360-4041-8007-9BB69D732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9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0A19-F1D6-4FF5-BC53-58CB155A2022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7C2A-B360-4041-8007-9BB69D732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615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0A19-F1D6-4FF5-BC53-58CB155A2022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7C2A-B360-4041-8007-9BB69D732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77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0A19-F1D6-4FF5-BC53-58CB155A2022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7C2A-B360-4041-8007-9BB69D732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89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0A19-F1D6-4FF5-BC53-58CB155A2022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7C2A-B360-4041-8007-9BB69D732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349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C0A19-F1D6-4FF5-BC53-58CB155A2022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27C2A-B360-4041-8007-9BB69D732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239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56534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58533" y="1761067"/>
            <a:ext cx="6485467" cy="2438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Основная задача – 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Помочь «слабому» - вайт1а уч1анис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кумекбарни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способности сильного – г1ях1ли уч1уси   гьалавях1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вашахъес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г1еравцни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99076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3024187" y="1741382"/>
            <a:ext cx="5940425" cy="3341370"/>
          </a:xfrm>
          <a:prstGeom prst="rect">
            <a:avLst/>
          </a:prstGeom>
        </p:spPr>
      </p:pic>
      <p:pic>
        <p:nvPicPr>
          <p:cNvPr id="19458" name="Picture 2" descr="https://photoshop-kopona.com/uploads/posts/2018-06/1528124528_school-graduation-part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35466"/>
            <a:ext cx="12036425" cy="67225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455333" y="1741381"/>
            <a:ext cx="6688667" cy="2043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Дарган</a:t>
            </a:r>
            <a:r>
              <a:rPr lang="ru-RU" sz="3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мезла</a:t>
            </a:r>
            <a:r>
              <a:rPr lang="ru-RU" sz="3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дурсрачиб</a:t>
            </a:r>
            <a:r>
              <a:rPr lang="ru-RU" sz="3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цаличицун</a:t>
            </a:r>
            <a:r>
              <a:rPr lang="ru-RU" sz="3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хасси</a:t>
            </a:r>
            <a:r>
              <a:rPr lang="ru-RU" sz="3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3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шурт1ри х1ясибли барсбик1уси тях1яр- </a:t>
            </a:r>
            <a:r>
              <a:rPr lang="ru-RU" sz="3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кьяйдали</a:t>
            </a:r>
            <a:r>
              <a:rPr lang="ru-RU" sz="3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дурх1ни буч1ахъни».</a:t>
            </a:r>
            <a:endParaRPr lang="ru-RU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3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12192000" cy="6477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87601" y="1625599"/>
            <a:ext cx="7382932" cy="2952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Дарсла</a:t>
            </a:r>
            <a:r>
              <a:rPr lang="ru-RU" sz="3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мурад</a:t>
            </a:r>
            <a:r>
              <a:rPr lang="ru-RU" sz="3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даргала</a:t>
            </a:r>
            <a:r>
              <a:rPr lang="ru-RU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лук1нила </a:t>
            </a:r>
            <a:r>
              <a:rPr lang="ru-RU" sz="3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буч1нила  </a:t>
            </a:r>
            <a:r>
              <a:rPr lang="ru-RU" sz="3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дарсличи</a:t>
            </a:r>
            <a:r>
              <a:rPr lang="ru-RU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иштях1 ак1ахъни 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лук1нила </a:t>
            </a:r>
            <a:r>
              <a:rPr lang="ru-RU" sz="3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бурсидешуни</a:t>
            </a:r>
            <a:r>
              <a:rPr lang="ru-RU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багьудлуми</a:t>
            </a:r>
            <a:r>
              <a:rPr lang="ru-RU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гьаладях1 </a:t>
            </a:r>
            <a:r>
              <a:rPr lang="ru-RU" sz="3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дучес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318155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7696" y="1473377"/>
            <a:ext cx="7546848" cy="3631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 Уровень.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Спиши, исправив ошибки.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Черделк1еная, хат1аби </a:t>
            </a:r>
            <a:r>
              <a:rPr lang="ru-RU" sz="19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дархькаая</a:t>
            </a:r>
            <a:r>
              <a:rPr lang="ru-RU" sz="19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9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Гьамбиркуру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нушила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унрубала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мекьла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дуги. 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Нуша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х1ебал 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хъяша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халатали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Хамис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хъала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юртличибси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замари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къяббарахьили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 ц1аличи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кабихъес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хахъес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дархъили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Ил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къябрирути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нушала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т1ама-гьамали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Хамис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черсархъахъилириэши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терхьаличир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х1ед г1ергъирухъунхели, «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Ит,ит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!» или,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гермукьла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гьела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диг1яникибси ну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чеахъили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илала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т1ерхалиу ну </a:t>
            </a:r>
            <a:r>
              <a:rPr lang="ru-RU" sz="1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викахъивси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барх1и</a:t>
            </a:r>
            <a:r>
              <a:rPr lang="ru-RU" sz="19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9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Н. </a:t>
            </a:r>
            <a:r>
              <a:rPr lang="ru-RU" sz="19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Сулайбанов</a:t>
            </a:r>
            <a:r>
              <a:rPr lang="ru-RU" sz="1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endParaRPr lang="ru-RU" sz="1900" dirty="0"/>
          </a:p>
        </p:txBody>
      </p:sp>
      <p:pic>
        <p:nvPicPr>
          <p:cNvPr id="4098" name="Picture 2" descr="https://photoshop-kopona.com/uploads/posts/2019-03/1552036939_background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05" y="224444"/>
            <a:ext cx="11992495" cy="656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631873"/>
            <a:ext cx="6096000" cy="35942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 Уровень.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Спиши, исправив ошибки.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Черделк1еная, хат1аби </a:t>
            </a:r>
            <a:r>
              <a:rPr lang="ru-RU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дархькаая</a:t>
            </a:r>
            <a:r>
              <a:rPr lang="ru-RU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Гьамбиркуру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нушила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унрубала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мекьла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дуги.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Нуша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х1ебал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хъяша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халатали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Хамис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хъала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юртличибси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замари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къяббарахьили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 ц1аличи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кабихъес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хахъес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дархъили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Ил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къябрирути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нушала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т1ама-гьамали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Хамис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черсархъахъилириэши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терхьаличир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х1ед г1ергъирухъунхели, «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Ит,ит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!» или,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гермукьла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гьела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диг1яникибси ну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чеахъили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илала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т1ерхалиу ну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викахъивси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барх1и? (</a:t>
            </a: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Н. </a:t>
            </a:r>
            <a:r>
              <a:rPr lang="ru-RU" sz="14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Сулайбанов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110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photoshop-kopona.com/uploads/posts/2019-03/1552036939_background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96" y="109728"/>
            <a:ext cx="11899392" cy="67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48000" y="1201884"/>
            <a:ext cx="6096000" cy="445423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II Уровень.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Спиши, исправив ошибки. Найдите и выделите устаревшие слова(архаизмы).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-- Черделк1еная ,хат1аби </a:t>
            </a:r>
            <a:r>
              <a:rPr lang="ru-RU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дархькаая</a:t>
            </a:r>
            <a:r>
              <a:rPr lang="ru-RU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дукьдиубти</a:t>
            </a:r>
            <a:r>
              <a:rPr lang="ru-RU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дугьби</a:t>
            </a:r>
            <a:r>
              <a:rPr lang="ru-RU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дек1ардарая</a:t>
            </a:r>
            <a:r>
              <a:rPr lang="ru-RU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Гьамбиркуру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нушила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унрубала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мекьла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дуги.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Нуша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х1ебал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хъяша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халатали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Хамис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хъала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юртличибси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замари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къяббарахьили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 ц1аличи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кабихъес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хахъес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дархъили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Ил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къябрирути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нушала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т1ама-гьамали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Хамис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черсархъахъилириэши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терхьаличир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х1ед г1ергъирухъунхели, «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Ит,ит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!» или,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гермукьла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гьела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диг1яникибси ну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чеахъили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илала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т1ерхалиу ну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викахъивси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барх1и? (</a:t>
            </a:r>
            <a:r>
              <a:rPr lang="ru-RU" sz="1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Н. </a:t>
            </a:r>
            <a:r>
              <a:rPr lang="ru-RU" sz="16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Сулайбанов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791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photoshop-kopona.com/uploads/posts/2019-03/1552036939_background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" y="0"/>
            <a:ext cx="12057888" cy="665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57856" y="572417"/>
            <a:ext cx="6486144" cy="55156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</a:t>
            </a:r>
            <a:r>
              <a:rPr lang="en-US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lll</a:t>
            </a:r>
            <a:r>
              <a:rPr lang="ru-RU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УРОВЕНЬ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Спиши, исправив ошибки. Найдите и выделите устаревшие слова(архаизмы).Объясните значение архаизмов , составьте с ними предложения.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-- Черделк1еная ,хат1аби </a:t>
            </a:r>
            <a:r>
              <a:rPr lang="ru-RU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дархькаая</a:t>
            </a:r>
            <a:r>
              <a:rPr lang="ru-RU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дукьдиубти</a:t>
            </a:r>
            <a:r>
              <a:rPr lang="ru-RU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дугьби</a:t>
            </a:r>
            <a:r>
              <a:rPr lang="ru-RU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дек1ардарая</a:t>
            </a:r>
            <a:r>
              <a:rPr lang="ru-RU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Дукьдиубти</a:t>
            </a:r>
            <a:r>
              <a:rPr lang="ru-RU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дугьбала</a:t>
            </a:r>
            <a:r>
              <a:rPr lang="ru-RU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мяг1на </a:t>
            </a:r>
            <a:r>
              <a:rPr lang="ru-RU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гьаргбарес</a:t>
            </a:r>
            <a:r>
              <a:rPr lang="ru-RU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илдачил</a:t>
            </a:r>
            <a:r>
              <a:rPr lang="ru-RU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предложениеби</a:t>
            </a:r>
            <a:r>
              <a:rPr lang="ru-RU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пикридарес</a:t>
            </a:r>
            <a:r>
              <a:rPr lang="ru-RU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Гьамбиркуру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нушила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унрубала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мекьла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дуги.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Нуша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х1ебал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хъяша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халатали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Хамис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хъала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юртличибси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замари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къяббарахьили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 ц1аличи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кабихъес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хахъес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дархъили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Ил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къябрирути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нушала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т1ама-гьамали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Хамис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черсархъахъилириэши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терхьаличир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х1ед г1ергъирухъунхели, «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Ит,ит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!» или,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гермукьла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гьела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диг1яникибси ну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чеахъили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илала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т1ерхалиу ну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викахъивси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барх1и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  (</a:t>
            </a: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Н. </a:t>
            </a:r>
            <a:r>
              <a:rPr lang="ru-RU" sz="14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Сулайбанов</a:t>
            </a: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50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avatanplus.com/files/resources/original/57c041efb708a156c701908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79" y="0"/>
            <a:ext cx="117316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3200" y="1044181"/>
            <a:ext cx="9579610" cy="4824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5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Задания на тему орфография </a:t>
            </a:r>
            <a:r>
              <a:rPr lang="ru-RU" sz="25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5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500" b="1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5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Уровень.</a:t>
            </a:r>
            <a:endParaRPr lang="ru-RU" sz="25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5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Укажите сколько в словах букв и звуков.</a:t>
            </a:r>
            <a:endParaRPr lang="ru-RU" sz="25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5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Чум х1ярп  чум т1ама </a:t>
            </a:r>
            <a:r>
              <a:rPr lang="ru-RU" sz="25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лерал</a:t>
            </a:r>
            <a:r>
              <a:rPr lang="ru-RU" sz="25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делк1еная</a:t>
            </a:r>
            <a:r>
              <a:rPr lang="ru-RU" sz="25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5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1.Яда,  г1яя, 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юргъан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игит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дис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къуллукъ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уртахъ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журнал,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ябу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щетка,  пирхик1, 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майа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гажин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саю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пионер. </a:t>
            </a:r>
            <a:endParaRPr lang="ru-RU" sz="25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2.Елка ,  дяг1, опыт,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игит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Европа, тап, х1еръа, школа, 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дяд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хъали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дубура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х1яйван, х1яка,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вава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культура</a:t>
            </a:r>
            <a:r>
              <a:rPr lang="ru-RU" sz="25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5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Арадеш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Ват1ан,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ябу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юргъан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эмх1е,  студент,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байрахъ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юх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санаторий, официантка, судья, 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ярга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 </a:t>
            </a:r>
            <a:r>
              <a:rPr lang="ru-RU" sz="25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гумай</a:t>
            </a:r>
            <a:r>
              <a:rPr lang="ru-RU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Ях1ья.                                                     </a:t>
            </a:r>
            <a:endParaRPr lang="ru-RU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75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avatanplus.com/files/resources/original/57c041efb708a156c701908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70688"/>
            <a:ext cx="11951081" cy="651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86933" y="1121664"/>
            <a:ext cx="9956800" cy="4952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</a:t>
            </a:r>
            <a:r>
              <a:rPr lang="en-US" sz="2400" b="1" i="1" u="sng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</a:t>
            </a:r>
            <a:r>
              <a:rPr lang="ru-RU" sz="2400" b="1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Уровень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-Укажите сколько в словах букв и звуков. Выделит заимствованные слова из русского языка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2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Чум х1ярп  чум т1ама </a:t>
            </a:r>
            <a:r>
              <a:rPr lang="ru-RU" sz="2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лерал</a:t>
            </a:r>
            <a:r>
              <a:rPr lang="ru-RU" sz="2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делк1еная. </a:t>
            </a:r>
            <a:r>
              <a:rPr lang="ru-RU" sz="2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Урус</a:t>
            </a:r>
            <a:r>
              <a:rPr lang="ru-RU" sz="2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мезлизирад</a:t>
            </a:r>
            <a:r>
              <a:rPr lang="ru-RU" sz="2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г1ерасибти </a:t>
            </a:r>
            <a:r>
              <a:rPr lang="ru-RU" sz="2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дугьби</a:t>
            </a:r>
            <a:r>
              <a:rPr lang="ru-RU" sz="2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дек1ардарес</a:t>
            </a:r>
            <a:r>
              <a:rPr lang="ru-RU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Яда,  г1яя, 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юргъан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игит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дис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къуллукъ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уртахъ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журнал,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ябу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щетка,  пирхик1, 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майа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гажин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саю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пионер.  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2.Елка ,  дяг1, опыт,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игит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Европа, тап, х1еръа, школа, 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дяд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хъали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дубура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х1яйван, х1яка,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вава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культура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Арадеш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Ват1ан,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ябу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юргъан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эмх1е,  студент,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байрахъ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юх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санаторий, официантка, судья, 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ярга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гумай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Ях1ья.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5062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avatanplus.com/files/resources/original/57c041efb708a156c701908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"/>
            <a:ext cx="12094464" cy="6595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72768" y="681966"/>
            <a:ext cx="8510016" cy="32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51467" y="1004811"/>
            <a:ext cx="9753601" cy="5116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</a:t>
            </a:r>
            <a:r>
              <a:rPr lang="en-US" b="1" i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lll</a:t>
            </a:r>
            <a:r>
              <a:rPr lang="ru-RU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Уровень.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Укажите сколько в словах букв и звуков. Выделит заимствованные слова из русского языка. С буквами имеющими два звука составить пять слов .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Чум х1ярп  чум т1ама </a:t>
            </a:r>
            <a:r>
              <a:rPr lang="ru-RU" sz="2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лерал</a:t>
            </a:r>
            <a:r>
              <a:rPr lang="ru-RU" sz="2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делк1еная. </a:t>
            </a:r>
            <a:r>
              <a:rPr lang="ru-RU" sz="2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Урус</a:t>
            </a:r>
            <a:r>
              <a:rPr lang="ru-RU" sz="2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мезлизирад</a:t>
            </a:r>
            <a:r>
              <a:rPr lang="ru-RU" sz="2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г1ерасибти </a:t>
            </a:r>
            <a:r>
              <a:rPr lang="ru-RU" sz="2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дугьби</a:t>
            </a:r>
            <a:r>
              <a:rPr lang="ru-RU" sz="2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дек1ардарес.К1ел т1ама </a:t>
            </a:r>
            <a:r>
              <a:rPr lang="ru-RU" sz="2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иргъахъути</a:t>
            </a:r>
            <a:r>
              <a:rPr lang="ru-RU" sz="2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х1урпри дак1ахъили шел дев </a:t>
            </a:r>
            <a:r>
              <a:rPr lang="ru-RU" sz="24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пикридарес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1.Яда,  г1яя, 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юргъан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игит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дис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къуллукъ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уртахъ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журнал,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ябу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щетка,  пирхик1, 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майа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гажин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саю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пионер.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2.Елка ,  дяг1, опыт,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игит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Европа, тап, х1еръа, школа, 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дяд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хъали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дубура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х1яйван, х1яка,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вава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культура.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Арадеш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Ват1ан,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ябу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юргъан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эмх1е,  студент,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байрахъ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юх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санаторий, официантка, судья, 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ярга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гумай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Ях1ья.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9083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avatanplus.com/files/resources/original/57c041efb708a156c701908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96" y="0"/>
            <a:ext cx="11877929" cy="668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3067" y="1371600"/>
            <a:ext cx="9305205" cy="3791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 </a:t>
            </a:r>
            <a:r>
              <a:rPr lang="en-US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lll</a:t>
            </a: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уровен</a:t>
            </a:r>
            <a:r>
              <a:rPr lang="ru-RU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ь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3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-Спиши, вставляя пропущенные буквы.</a:t>
            </a:r>
            <a:endParaRPr lang="ru-RU" sz="23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3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3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Урдатурти</a:t>
            </a:r>
            <a:r>
              <a:rPr lang="ru-RU" sz="23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х1урпри </a:t>
            </a:r>
            <a:r>
              <a:rPr lang="ru-RU" sz="2300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кадалтули</a:t>
            </a:r>
            <a:r>
              <a:rPr lang="ru-RU" sz="23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чербелк1ес.</a:t>
            </a:r>
            <a:endParaRPr lang="ru-RU" sz="23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Кяк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нти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чумал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жура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..а дирар.Ц1ик1ти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ц1и..ли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мури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..и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кяк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ян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..ни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адамла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урк1и да..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кьни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бетихъахъу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Кяк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нтала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шин..и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ункъли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милиги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ихъахъу.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Кякя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тас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дарма ц1..деш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илира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бик1ули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бирар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Кякя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тачибли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кумеб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рес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вирар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буц1а..дешли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гьала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барибси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урк1и р..х1ятбиахъесра</a:t>
            </a:r>
            <a:r>
              <a:rPr lang="ru-RU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24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avatars.mds.yandex.net/get-pdb/2273630/d4e97293-bd8f-4ef7-afe5-d7faeb331900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610" y="0"/>
            <a:ext cx="12365609" cy="766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76401" y="1040365"/>
            <a:ext cx="8263466" cy="4378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К1ирка х1урпри </a:t>
            </a:r>
            <a:r>
              <a:rPr lang="ru-RU" sz="2000" b="1" u="sng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дархьли</a:t>
            </a:r>
            <a:r>
              <a:rPr lang="ru-RU" sz="2000" b="1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лук1ни</a:t>
            </a:r>
            <a:r>
              <a:rPr lang="ru-RU" sz="1400" b="1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i="1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1.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l Уровень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Спишите. Вставьте пропущенные буквы.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Черделк1еная. </a:t>
            </a:r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Урдатурти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х1урпри </a:t>
            </a:r>
            <a:r>
              <a:rPr lang="ru-RU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кадатирая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.Явлу(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хъ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)-..,                                         (х1,гь)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яйван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-..,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къ,хъ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абулдан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-..,                                   бар(х1,гь)и -..,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ганзу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хъ,къ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)-..,                                          (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хь,гь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унул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-..,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жярга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зе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къ,гъ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)-..,                                 (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хь,гь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амхьа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-..,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къаба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къ,хъ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)-..,                                        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дур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(х1,гь)я -..,                                       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,(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къ,хъ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уруш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-..,                                          ла(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гь,хь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)а -..,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005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56534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58533" y="1761067"/>
            <a:ext cx="6485467" cy="564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5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53733" y="1066800"/>
            <a:ext cx="7433734" cy="4011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680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иды дифференциации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индивидуализации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680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Фронтальная дифференциация, когда все ученики группы выполняют общее задание;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680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Групповая дифференциация, все ученики группы разделены на мини группы и каждая из них, выполняет своё задание;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680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Персональная дифференциация, когда ученики выполняют индивидуальные задания с помощью учителя или самостоятельно без помощи и консультаций учителя.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680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Внутригрупповая дифференциация, когда в каждой мини группе ученики разделяются по индивидуально – психологическим особенностям или по уровню подготовленности и выполняют свои задания.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48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avatars.mds.yandex.net/get-pdb/2273630/d4e97293-bd8f-4ef7-afe5-d7faeb331900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"/>
            <a:ext cx="1185015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44133" y="1049867"/>
            <a:ext cx="7907868" cy="3629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0035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0035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.Гьалаб(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гъ,гь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)..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уна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                                 т1я(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кь,хъ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)..бик1ули,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0035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к1ара(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хъ,къ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)..ан,                                       ..(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гъ,гь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агулти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0035">
              <a:lnSpc>
                <a:spcPct val="107000"/>
              </a:lnSpc>
              <a:spcAft>
                <a:spcPts val="800"/>
              </a:spcAft>
            </a:pP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виш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(т1,т)..ал,                                            г1ян(ц1, ц)..а,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0035">
              <a:lnSpc>
                <a:spcPct val="107000"/>
              </a:lnSpc>
              <a:spcAft>
                <a:spcPts val="800"/>
              </a:spcAft>
            </a:pP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ул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кь,къ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)..ай,                                              г1ярбу(к1,к)..ан,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0035">
              <a:lnSpc>
                <a:spcPct val="107000"/>
              </a:lnSpc>
              <a:spcAft>
                <a:spcPts val="800"/>
              </a:spcAft>
            </a:pP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ляб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(кь,к1)..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ули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                                       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(г1,х1)..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ярли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..(т1,т)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улека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                                            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лайи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кь,къ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)..си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0984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avatars.mds.yandex.net/get-pdb/2273630/d4e97293-bd8f-4ef7-afe5-d7faeb331900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87200" cy="6739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53733" y="1236134"/>
            <a:ext cx="7281334" cy="3225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3.Г1явду(</a:t>
            </a:r>
            <a:r>
              <a:rPr lang="ru-RU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хь,гь</a:t>
            </a: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)..,                                                                   к1у(ц1,ц)..</a:t>
            </a:r>
            <a:r>
              <a:rPr lang="ru-RU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ул</a:t>
            </a: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къар</a:t>
            </a: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къ,кь</a:t>
            </a: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)..а,                                                                    ц1а(</a:t>
            </a:r>
            <a:r>
              <a:rPr lang="ru-RU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кь,хъ</a:t>
            </a: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)..ли,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дири</a:t>
            </a: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хь,гь</a:t>
            </a: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)..,                                                                       </a:t>
            </a:r>
            <a:r>
              <a:rPr lang="ru-RU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вая</a:t>
            </a: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(х1,гь)..,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ня</a:t>
            </a: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къ,хъ</a:t>
            </a: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)..,                                                                            </a:t>
            </a:r>
            <a:r>
              <a:rPr lang="ru-RU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къа</a:t>
            </a: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къ,хъ</a:t>
            </a: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)..,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ка(</a:t>
            </a:r>
            <a:r>
              <a:rPr lang="ru-RU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гъ,хъ</a:t>
            </a: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)..ар,                                                                         ч1ян(к1,кь)..а,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</a:t>
            </a: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гъ,гь</a:t>
            </a: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)..а,                                                                            </a:t>
            </a:r>
            <a:r>
              <a:rPr lang="ru-RU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гь</a:t>
            </a: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хь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05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avatars.mds.yandex.net/get-pdb/2273630/d4e97293-bd8f-4ef7-afe5-d7faeb331900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67" y="203199"/>
            <a:ext cx="11687174" cy="665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4620" y="915153"/>
            <a:ext cx="8404237" cy="407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59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avatars.mds.yandex.net/get-pdb/2273630/d4e97293-bd8f-4ef7-afe5-d7faeb331900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18534"/>
            <a:ext cx="11917892" cy="697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39999" y="931334"/>
            <a:ext cx="7298268" cy="2762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9085">
              <a:lnSpc>
                <a:spcPct val="107000"/>
              </a:lnSpc>
              <a:spcAft>
                <a:spcPts val="800"/>
              </a:spcAft>
            </a:pPr>
            <a:r>
              <a:rPr lang="ru-RU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2.Гьалаб…</a:t>
            </a:r>
            <a:r>
              <a:rPr lang="ru-RU" sz="2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уна</a:t>
            </a:r>
            <a:r>
              <a:rPr lang="ru-RU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                                         т1я…бик1ули,</a:t>
            </a:r>
            <a:endParaRPr lang="ru-RU" sz="2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99085">
              <a:lnSpc>
                <a:spcPct val="107000"/>
              </a:lnSpc>
              <a:spcAft>
                <a:spcPts val="800"/>
              </a:spcAft>
            </a:pPr>
            <a:r>
              <a:rPr lang="ru-RU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к1ара…ан,                                                        …</a:t>
            </a:r>
            <a:r>
              <a:rPr lang="ru-RU" sz="2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агулти</a:t>
            </a:r>
            <a:r>
              <a:rPr lang="ru-RU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2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99085">
              <a:lnSpc>
                <a:spcPct val="107000"/>
              </a:lnSpc>
              <a:spcAft>
                <a:spcPts val="800"/>
              </a:spcAft>
            </a:pPr>
            <a:r>
              <a:rPr lang="ru-RU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виш</a:t>
            </a:r>
            <a:r>
              <a:rPr lang="ru-RU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…ал,                                                              г1ян…а,</a:t>
            </a:r>
            <a:endParaRPr lang="ru-RU" sz="2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99085">
              <a:lnSpc>
                <a:spcPct val="107000"/>
              </a:lnSpc>
              <a:spcAft>
                <a:spcPts val="800"/>
              </a:spcAft>
            </a:pPr>
            <a:r>
              <a:rPr lang="ru-RU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ул</a:t>
            </a:r>
            <a:r>
              <a:rPr lang="ru-RU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…ай,                                                           г1ярбу…ан,</a:t>
            </a:r>
            <a:endParaRPr lang="ru-RU" sz="2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99085">
              <a:lnSpc>
                <a:spcPct val="107000"/>
              </a:lnSpc>
              <a:spcAft>
                <a:spcPts val="800"/>
              </a:spcAft>
            </a:pPr>
            <a:r>
              <a:rPr lang="ru-RU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ляб</a:t>
            </a:r>
            <a:r>
              <a:rPr lang="ru-RU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ru-RU" sz="2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ули</a:t>
            </a:r>
            <a:r>
              <a:rPr lang="ru-RU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                                                        </a:t>
            </a:r>
            <a:r>
              <a:rPr lang="ru-RU" sz="2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</a:t>
            </a:r>
            <a:r>
              <a:rPr lang="ru-RU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ru-RU" sz="2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ярли</a:t>
            </a:r>
            <a:r>
              <a:rPr lang="ru-RU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2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99085">
              <a:lnSpc>
                <a:spcPct val="107000"/>
              </a:lnSpc>
              <a:spcAft>
                <a:spcPts val="800"/>
              </a:spcAft>
            </a:pPr>
            <a:r>
              <a:rPr lang="ru-RU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ru-RU" sz="2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улека</a:t>
            </a:r>
            <a:r>
              <a:rPr lang="ru-RU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                                                             </a:t>
            </a:r>
            <a:r>
              <a:rPr lang="ru-RU" sz="2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лайи</a:t>
            </a:r>
            <a:r>
              <a:rPr lang="ru-RU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…си.</a:t>
            </a:r>
            <a:endParaRPr lang="ru-RU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27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avatars.mds.yandex.net/get-pdb/2273630/d4e97293-bd8f-4ef7-afe5-d7faeb331900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35466"/>
            <a:ext cx="11900958" cy="672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2596301"/>
              </p:ext>
            </p:extLst>
          </p:nvPr>
        </p:nvGraphicFramePr>
        <p:xfrm>
          <a:off x="1574800" y="1219200"/>
          <a:ext cx="8382000" cy="34882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82000">
                  <a:extLst>
                    <a:ext uri="{9D8B030D-6E8A-4147-A177-3AD203B41FA5}">
                      <a16:colId xmlns:a16="http://schemas.microsoft.com/office/drawing/2014/main" val="2687266535"/>
                    </a:ext>
                  </a:extLst>
                </a:gridCol>
              </a:tblGrid>
              <a:tr h="3488267">
                <a:tc>
                  <a:txBody>
                    <a:bodyPr/>
                    <a:lstStyle/>
                    <a:p>
                      <a:pPr marL="23241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b="1" dirty="0">
                          <a:effectLst/>
                        </a:rPr>
                        <a:t>3.Г1явду..,                                                                       к1у..ул,</a:t>
                      </a:r>
                    </a:p>
                    <a:p>
                      <a:pPr marL="23241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b="1" dirty="0">
                          <a:effectLst/>
                        </a:rPr>
                        <a:t>   </a:t>
                      </a:r>
                      <a:r>
                        <a:rPr lang="ru-RU" sz="2200" b="1" dirty="0" err="1">
                          <a:effectLst/>
                        </a:rPr>
                        <a:t>къар</a:t>
                      </a:r>
                      <a:r>
                        <a:rPr lang="ru-RU" sz="2200" b="1" dirty="0">
                          <a:effectLst/>
                        </a:rPr>
                        <a:t>..а,                                                                         ц1а..ли,</a:t>
                      </a:r>
                    </a:p>
                    <a:p>
                      <a:pPr marL="23241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b="1" dirty="0">
                          <a:effectLst/>
                        </a:rPr>
                        <a:t>   </a:t>
                      </a:r>
                      <a:r>
                        <a:rPr lang="ru-RU" sz="2200" b="1" dirty="0" err="1">
                          <a:effectLst/>
                        </a:rPr>
                        <a:t>дири</a:t>
                      </a:r>
                      <a:r>
                        <a:rPr lang="ru-RU" sz="2200" b="1" dirty="0">
                          <a:effectLst/>
                        </a:rPr>
                        <a:t>..,                                                                            </a:t>
                      </a:r>
                      <a:r>
                        <a:rPr lang="ru-RU" sz="2200" b="1" dirty="0" err="1">
                          <a:effectLst/>
                        </a:rPr>
                        <a:t>вая</a:t>
                      </a:r>
                      <a:r>
                        <a:rPr lang="ru-RU" sz="2200" b="1" dirty="0">
                          <a:effectLst/>
                        </a:rPr>
                        <a:t>..,</a:t>
                      </a:r>
                    </a:p>
                    <a:p>
                      <a:pPr marL="23241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b="1" dirty="0">
                          <a:effectLst/>
                        </a:rPr>
                        <a:t>   </a:t>
                      </a:r>
                      <a:r>
                        <a:rPr lang="ru-RU" sz="2200" b="1" dirty="0" err="1">
                          <a:effectLst/>
                        </a:rPr>
                        <a:t>ня</a:t>
                      </a:r>
                      <a:r>
                        <a:rPr lang="ru-RU" sz="2200" b="1" dirty="0">
                          <a:effectLst/>
                        </a:rPr>
                        <a:t>..,                                                                                 </a:t>
                      </a:r>
                      <a:r>
                        <a:rPr lang="ru-RU" sz="2200" b="1" dirty="0" err="1">
                          <a:effectLst/>
                        </a:rPr>
                        <a:t>къа</a:t>
                      </a:r>
                      <a:r>
                        <a:rPr lang="ru-RU" sz="2200" b="1" dirty="0">
                          <a:effectLst/>
                        </a:rPr>
                        <a:t>..,</a:t>
                      </a:r>
                    </a:p>
                    <a:p>
                      <a:pPr marL="23241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b="1" dirty="0">
                          <a:effectLst/>
                        </a:rPr>
                        <a:t>   </a:t>
                      </a:r>
                      <a:r>
                        <a:rPr lang="ru-RU" sz="2200" b="1" dirty="0" err="1">
                          <a:effectLst/>
                        </a:rPr>
                        <a:t>ка..ар</a:t>
                      </a:r>
                      <a:r>
                        <a:rPr lang="ru-RU" sz="2200" b="1" dirty="0">
                          <a:effectLst/>
                        </a:rPr>
                        <a:t>,                                                                             ч1ян..а,</a:t>
                      </a:r>
                    </a:p>
                    <a:p>
                      <a:pPr marL="23241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200" b="1" dirty="0">
                          <a:effectLst/>
                        </a:rPr>
                        <a:t>  </a:t>
                      </a:r>
                      <a:r>
                        <a:rPr lang="ru-RU" sz="2200" b="1" dirty="0" err="1">
                          <a:effectLst/>
                        </a:rPr>
                        <a:t>бу</a:t>
                      </a:r>
                      <a:r>
                        <a:rPr lang="ru-RU" sz="2200" b="1" dirty="0">
                          <a:effectLst/>
                        </a:rPr>
                        <a:t>..а,                                                                               </a:t>
                      </a:r>
                      <a:r>
                        <a:rPr lang="ru-RU" sz="2200" b="1" dirty="0" err="1">
                          <a:effectLst/>
                        </a:rPr>
                        <a:t>ва</a:t>
                      </a:r>
                      <a:r>
                        <a:rPr lang="ru-RU" sz="2200" b="1" dirty="0">
                          <a:effectLst/>
                        </a:rPr>
                        <a:t>..</a:t>
                      </a:r>
                      <a:r>
                        <a:rPr lang="ru-RU" sz="2200" b="1" dirty="0" err="1">
                          <a:effectLst/>
                        </a:rPr>
                        <a:t>иг</a:t>
                      </a:r>
                      <a:r>
                        <a:rPr lang="ru-RU" sz="2200" b="1" dirty="0">
                          <a:effectLst/>
                        </a:rPr>
                        <a:t>.</a:t>
                      </a:r>
                    </a:p>
                    <a:p>
                      <a:pPr marL="23241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</a:rPr>
                        <a:t> </a:t>
                      </a:r>
                    </a:p>
                    <a:p>
                      <a:pPr marL="23241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6821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852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avatars.mds.yandex.net/get-pdb/2273630/d4e97293-bd8f-4ef7-afe5-d7faeb331900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35466"/>
            <a:ext cx="11900958" cy="672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7926146"/>
              </p:ext>
            </p:extLst>
          </p:nvPr>
        </p:nvGraphicFramePr>
        <p:xfrm>
          <a:off x="1574800" y="982133"/>
          <a:ext cx="8382000" cy="4130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82000">
                  <a:extLst>
                    <a:ext uri="{9D8B030D-6E8A-4147-A177-3AD203B41FA5}">
                      <a16:colId xmlns:a16="http://schemas.microsoft.com/office/drawing/2014/main" val="2687266535"/>
                    </a:ext>
                  </a:extLst>
                </a:gridCol>
              </a:tblGrid>
              <a:tr h="3962399"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уровень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5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Задание: Найди и исправь ошибки в карточке. Запиши текст правильно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ru-RU" sz="25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Хат1аби </a:t>
                      </a:r>
                      <a:r>
                        <a:rPr lang="ru-RU" sz="2500" b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даргили</a:t>
                      </a:r>
                      <a:r>
                        <a:rPr lang="ru-RU" sz="25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текст черкабелк1ес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sz="25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Нушайчуб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хербирули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сари  жита.</a:t>
                      </a:r>
                      <a:b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Илала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жагаси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къуйхъ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сади.</a:t>
                      </a:r>
                      <a:b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Жита  </a:t>
                      </a: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гьардаим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хербикар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закличи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b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6821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044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avatars.mds.yandex.net/get-pdb/2273630/d4e97293-bd8f-4ef7-afe5-d7faeb331900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35466"/>
            <a:ext cx="11900958" cy="672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222013"/>
              </p:ext>
            </p:extLst>
          </p:nvPr>
        </p:nvGraphicFramePr>
        <p:xfrm>
          <a:off x="1915054" y="914399"/>
          <a:ext cx="8382000" cy="4267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82000">
                  <a:extLst>
                    <a:ext uri="{9D8B030D-6E8A-4147-A177-3AD203B41FA5}">
                      <a16:colId xmlns:a16="http://schemas.microsoft.com/office/drawing/2014/main" val="2687266535"/>
                    </a:ext>
                  </a:extLst>
                </a:gridCol>
              </a:tblGrid>
              <a:tr h="3962399"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уровень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5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Задание: Найди и исправь ошибки в карточке. Запиши текст правильно:</a:t>
                      </a:r>
                      <a:endParaRPr lang="ru-RU" sz="25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5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Хат1аби </a:t>
                      </a:r>
                      <a:r>
                        <a:rPr lang="ru-RU" sz="2500" b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даргили</a:t>
                      </a:r>
                      <a:r>
                        <a:rPr lang="ru-RU" sz="25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текст черкабелк1ес</a:t>
                      </a:r>
                      <a:endParaRPr lang="ru-RU" sz="25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Нушала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кулиб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лед жита.</a:t>
                      </a:r>
                    </a:p>
                    <a:p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Житала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жагъаси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хъуйрухъ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леб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Ил </a:t>
                      </a: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гьар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даим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заклизиб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х!ердик1ар.</a:t>
                      </a:r>
                      <a:b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6821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818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avatars.mds.yandex.net/get-pdb/2273630/d4e97293-bd8f-4ef7-afe5-d7faeb331900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35466"/>
            <a:ext cx="11900958" cy="672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868353"/>
              </p:ext>
            </p:extLst>
          </p:nvPr>
        </p:nvGraphicFramePr>
        <p:xfrm>
          <a:off x="1574800" y="982133"/>
          <a:ext cx="8382000" cy="39623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82000">
                  <a:extLst>
                    <a:ext uri="{9D8B030D-6E8A-4147-A177-3AD203B41FA5}">
                      <a16:colId xmlns:a16="http://schemas.microsoft.com/office/drawing/2014/main" val="2687266535"/>
                    </a:ext>
                  </a:extLst>
                </a:gridCol>
              </a:tblGrid>
              <a:tr h="3962399"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уровень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5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Задание: Найди и исправь ошибки в карточке.</a:t>
                      </a:r>
                      <a:endParaRPr lang="ru-RU" sz="25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5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Хат1аби </a:t>
                      </a:r>
                      <a:r>
                        <a:rPr lang="ru-RU" sz="2500" b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даргили</a:t>
                      </a:r>
                      <a:r>
                        <a:rPr lang="ru-RU" sz="25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текст черкабелк1ес, </a:t>
                      </a:r>
                      <a:r>
                        <a:rPr lang="ru-RU" sz="2500" b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точкабала</a:t>
                      </a:r>
                      <a:r>
                        <a:rPr lang="ru-RU" sz="25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500" b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мерличи</a:t>
                      </a:r>
                      <a:r>
                        <a:rPr lang="ru-RU" sz="25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500" b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урдатурти</a:t>
                      </a:r>
                      <a:r>
                        <a:rPr lang="ru-RU" sz="25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х1урпри </a:t>
                      </a:r>
                      <a:r>
                        <a:rPr lang="ru-RU" sz="2500" b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кадатес</a:t>
                      </a:r>
                      <a:r>
                        <a:rPr lang="ru-RU" sz="25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25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Н..</a:t>
                      </a: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шач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..б   х1..рби..ули  </a:t>
                      </a: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..и  жита.</a:t>
                      </a:r>
                      <a:b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Житала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ж..ага..и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къу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..</a:t>
                      </a: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.. </a:t>
                      </a:r>
                      <a:r>
                        <a:rPr lang="ru-RU" sz="25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</a:t>
                      </a:r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..и.</a:t>
                      </a:r>
                      <a:b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sz="25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6821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008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avatars.mds.yandex.net/get-pdb/2273630/d4e97293-bd8f-4ef7-afe5-d7faeb331900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35466"/>
            <a:ext cx="11900958" cy="672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311719"/>
              </p:ext>
            </p:extLst>
          </p:nvPr>
        </p:nvGraphicFramePr>
        <p:xfrm>
          <a:off x="1574800" y="982133"/>
          <a:ext cx="8382000" cy="39623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82000">
                  <a:extLst>
                    <a:ext uri="{9D8B030D-6E8A-4147-A177-3AD203B41FA5}">
                      <a16:colId xmlns:a16="http://schemas.microsoft.com/office/drawing/2014/main" val="2687266535"/>
                    </a:ext>
                  </a:extLst>
                </a:gridCol>
              </a:tblGrid>
              <a:tr h="3962399"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5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Используя алфавит  в алфавитном порядке  написать слова :</a:t>
                      </a:r>
                      <a:endParaRPr lang="ru-RU" sz="25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5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Даргала</a:t>
                      </a:r>
                      <a:r>
                        <a:rPr lang="ru-RU" sz="25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алфавит </a:t>
                      </a:r>
                      <a:r>
                        <a:rPr lang="ru-RU" sz="25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пайдалабарили</a:t>
                      </a:r>
                      <a:r>
                        <a:rPr lang="ru-RU" sz="25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алфавит х1ясибли </a:t>
                      </a:r>
                      <a:r>
                        <a:rPr lang="ru-RU" sz="25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ишди</a:t>
                      </a:r>
                      <a:r>
                        <a:rPr lang="ru-RU" sz="25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5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дугьби</a:t>
                      </a:r>
                      <a:r>
                        <a:rPr lang="ru-RU" sz="25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делк1ес:</a:t>
                      </a:r>
                    </a:p>
                    <a:p>
                      <a:endParaRPr lang="ru-RU" sz="25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6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Неш</a:t>
                      </a:r>
                      <a:r>
                        <a:rPr lang="ru-RU" sz="26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6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узи</a:t>
                      </a:r>
                      <a:r>
                        <a:rPr lang="ru-RU" sz="26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бук1ун, </a:t>
                      </a:r>
                      <a:r>
                        <a:rPr lang="ru-RU" sz="26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адавзи</a:t>
                      </a:r>
                      <a:r>
                        <a:rPr lang="ru-RU" sz="26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, учитель , </a:t>
                      </a:r>
                      <a:r>
                        <a:rPr lang="ru-RU" sz="26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хьунул</a:t>
                      </a:r>
                      <a:r>
                        <a:rPr lang="ru-RU" sz="26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6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унра</a:t>
                      </a:r>
                      <a:r>
                        <a:rPr lang="ru-RU" sz="26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6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шан</a:t>
                      </a:r>
                      <a:r>
                        <a:rPr lang="ru-RU" sz="26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х1енкьула, </a:t>
                      </a:r>
                      <a:r>
                        <a:rPr lang="ru-RU" sz="26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зилан</a:t>
                      </a:r>
                      <a:r>
                        <a:rPr lang="ru-RU" sz="26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6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уркухъан</a:t>
                      </a:r>
                      <a:r>
                        <a:rPr lang="ru-RU" sz="26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партизан,  </a:t>
                      </a:r>
                      <a:r>
                        <a:rPr lang="ru-RU" sz="26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хъубзара</a:t>
                      </a:r>
                      <a:r>
                        <a:rPr lang="ru-RU" sz="26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6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гелешмеш</a:t>
                      </a:r>
                      <a:r>
                        <a:rPr lang="ru-RU" sz="2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ru-RU" sz="2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5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5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6821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3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avatars.mds.yandex.net/get-pdb/2273630/d4e97293-bd8f-4ef7-afe5-d7faeb331900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35466"/>
            <a:ext cx="11900958" cy="672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9629537"/>
              </p:ext>
            </p:extLst>
          </p:nvPr>
        </p:nvGraphicFramePr>
        <p:xfrm>
          <a:off x="1574800" y="982133"/>
          <a:ext cx="8382000" cy="4282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82000">
                  <a:extLst>
                    <a:ext uri="{9D8B030D-6E8A-4147-A177-3AD203B41FA5}">
                      <a16:colId xmlns:a16="http://schemas.microsoft.com/office/drawing/2014/main" val="2687266535"/>
                    </a:ext>
                  </a:extLst>
                </a:gridCol>
              </a:tblGrid>
              <a:tr h="3962399"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3.Используя   алфавит  в алфавитном порядке написать слова , выделить заимствованные русские слова,  найти и выделить лишнее слово из этой группы слов:</a:t>
                      </a:r>
                      <a:endParaRPr lang="ru-RU" sz="23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3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Даргала</a:t>
                      </a:r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алфавит </a:t>
                      </a:r>
                      <a:r>
                        <a:rPr lang="ru-RU" sz="23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пайдалабарили</a:t>
                      </a:r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алфавит х1ясибли </a:t>
                      </a:r>
                      <a:r>
                        <a:rPr lang="ru-RU" sz="23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ишди</a:t>
                      </a:r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3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дугьби</a:t>
                      </a:r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делк1ес , </a:t>
                      </a:r>
                      <a:r>
                        <a:rPr lang="ru-RU" sz="23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урус</a:t>
                      </a:r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3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мезлизирад</a:t>
                      </a:r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дак1ибти </a:t>
                      </a:r>
                      <a:r>
                        <a:rPr lang="ru-RU" sz="23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дугьби</a:t>
                      </a:r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дек1ардарес , </a:t>
                      </a:r>
                      <a:r>
                        <a:rPr lang="ru-RU" sz="23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иш</a:t>
                      </a:r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3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кьукьялизи</a:t>
                      </a:r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ках1ебурхуси дев дек1арбарес:</a:t>
                      </a:r>
                    </a:p>
                    <a:p>
                      <a:endParaRPr lang="ru-RU" sz="23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7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Неш</a:t>
                      </a:r>
                      <a:r>
                        <a:rPr lang="ru-RU" sz="27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7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узи</a:t>
                      </a:r>
                      <a:r>
                        <a:rPr lang="ru-RU" sz="27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район, бук1ун, </a:t>
                      </a:r>
                      <a:r>
                        <a:rPr lang="ru-RU" sz="27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адавзи</a:t>
                      </a:r>
                      <a:r>
                        <a:rPr lang="ru-RU" sz="27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, учитель , </a:t>
                      </a:r>
                      <a:r>
                        <a:rPr lang="ru-RU" sz="27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хьунул</a:t>
                      </a:r>
                      <a:r>
                        <a:rPr lang="ru-RU" sz="27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7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унра</a:t>
                      </a:r>
                      <a:r>
                        <a:rPr lang="ru-RU" sz="27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7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шан</a:t>
                      </a:r>
                      <a:r>
                        <a:rPr lang="ru-RU" sz="27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х1енкьула, </a:t>
                      </a:r>
                      <a:r>
                        <a:rPr lang="ru-RU" sz="27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зилан</a:t>
                      </a:r>
                      <a:r>
                        <a:rPr lang="ru-RU" sz="27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7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уркухъан</a:t>
                      </a:r>
                      <a:r>
                        <a:rPr lang="ru-RU" sz="27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партизан,  </a:t>
                      </a:r>
                      <a:r>
                        <a:rPr lang="ru-RU" sz="27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хъубзара</a:t>
                      </a:r>
                      <a:r>
                        <a:rPr lang="ru-RU" sz="27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7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гелешмеш</a:t>
                      </a:r>
                      <a:r>
                        <a:rPr lang="ru-RU" sz="27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27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6821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024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56534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58533" y="1761067"/>
            <a:ext cx="6485467" cy="564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5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53733" y="1066800"/>
            <a:ext cx="7433734" cy="718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68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680" algn="just">
              <a:lnSpc>
                <a:spcPct val="107000"/>
              </a:lnSpc>
              <a:spcAft>
                <a:spcPts val="0"/>
              </a:spcAft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53733" y="1388533"/>
            <a:ext cx="7721600" cy="38631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43840" indent="539750" algn="just">
              <a:lnSpc>
                <a:spcPct val="107000"/>
              </a:lnSpc>
              <a:spcAft>
                <a:spcPts val="0"/>
              </a:spcAft>
            </a:pPr>
            <a:r>
              <a:rPr lang="ru-RU" sz="27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Плюсы индивидуального  </a:t>
            </a:r>
            <a:r>
              <a:rPr lang="ru-RU" sz="27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дифференцированного </a:t>
            </a:r>
            <a:r>
              <a:rPr lang="ru-RU" sz="27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r>
              <a:rPr lang="ru-RU" sz="27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7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243840" lvl="0" indent="-342900" algn="just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сильных и выравнивание слабых.</a:t>
            </a:r>
            <a:endParaRPr lang="ru-RU" sz="25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243840" lvl="0" indent="-342900" algn="just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Адаптация учебного процесса к познавательным возможностям.</a:t>
            </a:r>
            <a:endParaRPr lang="ru-RU" sz="25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243840" lvl="0" indent="-342900" algn="just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Учеба сопровождается успехом.</a:t>
            </a:r>
            <a:endParaRPr lang="ru-RU" sz="25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243840" lvl="0" indent="-342900" algn="just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5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учебно</a:t>
            </a: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коммуникативных умений.</a:t>
            </a:r>
            <a:endParaRPr lang="ru-RU" sz="25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243840" lvl="0" indent="-342900" algn="just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уровня «Я- концепции».</a:t>
            </a:r>
            <a:endParaRPr lang="ru-RU" sz="25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243840" lvl="0" indent="-342900" algn="just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Реализация желания сильных учащихся.</a:t>
            </a:r>
            <a:endParaRPr lang="ru-RU" sz="2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3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avatars.mds.yandex.net/get-pdb/2273630/d4e97293-bd8f-4ef7-afe5-d7faeb331900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35466"/>
            <a:ext cx="11900958" cy="672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4026604"/>
              </p:ext>
            </p:extLst>
          </p:nvPr>
        </p:nvGraphicFramePr>
        <p:xfrm>
          <a:off x="1574800" y="982133"/>
          <a:ext cx="8382000" cy="39623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82000">
                  <a:extLst>
                    <a:ext uri="{9D8B030D-6E8A-4147-A177-3AD203B41FA5}">
                      <a16:colId xmlns:a16="http://schemas.microsoft.com/office/drawing/2014/main" val="2687266535"/>
                    </a:ext>
                  </a:extLst>
                </a:gridCol>
              </a:tblGrid>
              <a:tr h="3962399"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5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Даргала</a:t>
                      </a:r>
                      <a:r>
                        <a:rPr lang="ru-RU" sz="25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мез х1едалути </a:t>
                      </a:r>
                      <a:r>
                        <a:rPr lang="ru-RU" sz="25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ученикунас</a:t>
                      </a:r>
                      <a:r>
                        <a:rPr lang="ru-RU" sz="25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5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заданиеби</a:t>
                      </a:r>
                      <a:r>
                        <a:rPr lang="ru-RU" sz="25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5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lvl="0"/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1.Используя   русско- даргинский словарь написать значение  этих слов:</a:t>
                      </a:r>
                      <a:endParaRPr lang="ru-RU" sz="23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ru-RU" sz="23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Русско</a:t>
                      </a:r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даргинский словарь </a:t>
                      </a:r>
                      <a:r>
                        <a:rPr lang="ru-RU" sz="23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пайдалабарили</a:t>
                      </a:r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23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ишди</a:t>
                      </a:r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3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дугьбала</a:t>
                      </a:r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мяг1нуби </a:t>
                      </a:r>
                      <a:r>
                        <a:rPr lang="ru-RU" sz="23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даргес</a:t>
                      </a:r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23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</a:t>
                      </a:r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делк1ес  ( </a:t>
                      </a:r>
                      <a:r>
                        <a:rPr lang="ru-RU" sz="23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духълумала</a:t>
                      </a:r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3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уми</a:t>
                      </a:r>
                      <a:r>
                        <a:rPr lang="ru-RU" sz="23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):</a:t>
                      </a:r>
                      <a:endParaRPr lang="ru-RU" sz="23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Малина , клубника, клюква, смородина, виноград, земляника, </a:t>
                      </a:r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калина,шиповник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черешня, вишня, каштан, черника, черемуха. черемша, кишмиш, боярышник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6821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008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2011865/0b363cdc-0a66-4f4b-b140-faade72eb93e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733" y="-372535"/>
            <a:ext cx="12191999" cy="755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33600" y="1337733"/>
            <a:ext cx="7010400" cy="3665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уровень</a:t>
            </a:r>
            <a:endParaRPr lang="ru-RU" sz="25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Ириъ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школализир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делч1унти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произведениеби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яра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жузи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х1ясибли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авторла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уми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делк1ес 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Бех1бихьудла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классуназир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халкьла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мух1лила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творчестволизи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кадурхути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чиди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журала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произведениеби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делч1унраял 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гьандикахъес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 делк1ес.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Назовите писателей, не входящих в школьную программу.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Школала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программализиб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агарти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х1ушани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балути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писательтала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поэтунала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уми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делк1еная 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43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2011865/0b363cdc-0a66-4f4b-b140-faade72eb93e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755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65867" y="2329084"/>
            <a:ext cx="7078133" cy="3467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5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уровень</a:t>
            </a:r>
            <a:endParaRPr lang="ru-RU" sz="3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Т1абиг1ятличила </a:t>
            </a:r>
            <a:r>
              <a:rPr lang="ru-RU" sz="25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буруси</a:t>
            </a: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,х1ушани урк1иличиб </a:t>
            </a:r>
            <a:r>
              <a:rPr lang="ru-RU" sz="25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балуси</a:t>
            </a: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5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ца</a:t>
            </a: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назмула</a:t>
            </a: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белк1ес.</a:t>
            </a:r>
            <a:endParaRPr lang="ru-RU" sz="25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Т1абиг1ятличила </a:t>
            </a:r>
            <a:r>
              <a:rPr lang="ru-RU" sz="25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дурути</a:t>
            </a: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5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дугьби</a:t>
            </a: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делк1ес.</a:t>
            </a:r>
            <a:endParaRPr lang="ru-RU" sz="25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5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Ириъ</a:t>
            </a: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белч1унси </a:t>
            </a:r>
            <a:r>
              <a:rPr lang="ru-RU" sz="25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ца</a:t>
            </a: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назму</a:t>
            </a: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5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гьанбикахъес</a:t>
            </a: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ru-RU" sz="25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Сегъуна</a:t>
            </a: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х1ял алк1ахъулил  ил </a:t>
            </a:r>
            <a:r>
              <a:rPr lang="ru-RU" sz="25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назмули</a:t>
            </a:r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белк1ес.</a:t>
            </a:r>
            <a:endParaRPr lang="ru-RU" sz="25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96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2011865/0b363cdc-0a66-4f4b-b140-faade72eb93e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4801"/>
            <a:ext cx="12191999" cy="755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18267" y="1134533"/>
            <a:ext cx="6925733" cy="2858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уровень </a:t>
            </a:r>
            <a:endParaRPr lang="ru-RU" sz="3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«Х1еб»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сипатдирути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жагати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0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дугьби</a:t>
            </a:r>
            <a:r>
              <a:rPr lang="ru-RU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делк1ес </a:t>
            </a:r>
            <a:endParaRPr lang="ru-RU" sz="3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«Х1еб» тема х1ясибли бишт1аси сочинение белк1ес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03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2011865/0b363cdc-0a66-4f4b-b140-faade72eb93e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4801"/>
            <a:ext cx="12191999" cy="755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84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-fotki.yandex.ru/get/6423/108950446.113/0_cd1e5_f7220ca7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44445" y="-1343809"/>
            <a:ext cx="15419294" cy="779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8429015"/>
              </p:ext>
            </p:extLst>
          </p:nvPr>
        </p:nvGraphicFramePr>
        <p:xfrm>
          <a:off x="1422400" y="948269"/>
          <a:ext cx="8306962" cy="48818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8698">
                  <a:extLst>
                    <a:ext uri="{9D8B030D-6E8A-4147-A177-3AD203B41FA5}">
                      <a16:colId xmlns:a16="http://schemas.microsoft.com/office/drawing/2014/main" val="2545708874"/>
                    </a:ext>
                  </a:extLst>
                </a:gridCol>
                <a:gridCol w="2768698">
                  <a:extLst>
                    <a:ext uri="{9D8B030D-6E8A-4147-A177-3AD203B41FA5}">
                      <a16:colId xmlns:a16="http://schemas.microsoft.com/office/drawing/2014/main" val="2382551656"/>
                    </a:ext>
                  </a:extLst>
                </a:gridCol>
                <a:gridCol w="2769566">
                  <a:extLst>
                    <a:ext uri="{9D8B030D-6E8A-4147-A177-3AD203B41FA5}">
                      <a16:colId xmlns:a16="http://schemas.microsoft.com/office/drawing/2014/main" val="1296000816"/>
                    </a:ext>
                  </a:extLst>
                </a:gridCol>
              </a:tblGrid>
              <a:tr h="650910"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           </a:t>
                      </a:r>
                      <a:r>
                        <a:rPr lang="ru-RU" sz="2000" dirty="0" err="1">
                          <a:effectLst/>
                        </a:rPr>
                        <a:t>Баласи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</a:p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    </a:t>
                      </a:r>
                      <a:r>
                        <a:rPr lang="ru-RU" sz="2000" dirty="0" err="1">
                          <a:effectLst/>
                        </a:rPr>
                        <a:t>Багьес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дигулра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       </a:t>
                      </a:r>
                      <a:r>
                        <a:rPr lang="ru-RU" sz="2000" dirty="0" err="1">
                          <a:effectLst/>
                        </a:rPr>
                        <a:t>Багьурра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1139229"/>
                  </a:ext>
                </a:extLst>
              </a:tr>
              <a:tr h="650910"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285872"/>
                  </a:ext>
                </a:extLst>
              </a:tr>
              <a:tr h="976365"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9978942"/>
                  </a:ext>
                </a:extLst>
              </a:tr>
              <a:tr h="650910"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4565594"/>
                  </a:ext>
                </a:extLst>
              </a:tr>
              <a:tr h="650910"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8107553"/>
                  </a:ext>
                </a:extLst>
              </a:tr>
              <a:tr h="650910"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3972965"/>
                  </a:ext>
                </a:extLst>
              </a:tr>
              <a:tr h="650910"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860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3441897"/>
                  </a:ext>
                </a:extLst>
              </a:tr>
            </a:tbl>
          </a:graphicData>
        </a:graphic>
      </p:graphicFrame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-221996" y="2020260"/>
            <a:ext cx="16664263" cy="610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938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56534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58533" y="1761067"/>
            <a:ext cx="6485467" cy="564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5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53733" y="1066800"/>
            <a:ext cx="7433734" cy="718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68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680" algn="just">
              <a:lnSpc>
                <a:spcPct val="107000"/>
              </a:lnSpc>
              <a:spcAft>
                <a:spcPts val="0"/>
              </a:spcAft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65867" y="1066800"/>
            <a:ext cx="7874000" cy="4208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43840" indent="53975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Трудности при </a:t>
            </a:r>
            <a:r>
              <a:rPr lang="ru-RU" sz="25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 индивидуальной и уровневой дифференциации</a:t>
            </a:r>
            <a:endParaRPr lang="ru-RU" sz="25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43840" indent="539750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Изучение уровня обучаемости каждого ученика: память внимание мышление анализ синтез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43840" indent="539750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Умение составлять задания с учетом индивидуальных способностей.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43840" indent="539750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Знать уровень готовности обучающегося принимать помощь от одноклассника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43840" indent="539750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Умение держать в поле зрения всех учеников.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43840" indent="539750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Умение осуществлять  обратную связь с учениками.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43840" indent="539750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Умение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«спрограммировать» обучение разных групп учащихся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29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56534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58533" y="1761067"/>
            <a:ext cx="6485467" cy="564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5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53733" y="1066800"/>
            <a:ext cx="7433734" cy="718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68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680" algn="just">
              <a:lnSpc>
                <a:spcPct val="107000"/>
              </a:lnSpc>
              <a:spcAft>
                <a:spcPts val="0"/>
              </a:spcAft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35200" y="1066800"/>
            <a:ext cx="7874000" cy="4503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Реализация принципа дифференцированного и индивидуального подхода при обучении детей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На каждом уроке в  школе должны решаться три задачи – обучающая, воспитательная и коррекционная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Одними из требований к урокам являются:</a:t>
            </a:r>
            <a:endParaRPr lang="ru-RU" sz="2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- учет индивидуальных особенностей учащихся и дифференцированный подход в процессе обучения;</a:t>
            </a:r>
            <a:endParaRPr lang="ru-RU" sz="2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3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соответствие общей структуры и внутренней логики урока поставленным образовательной, воспитательной и обучающим задачам, правильная взаимосвязь и соответствие его частей». </a:t>
            </a:r>
            <a:endParaRPr lang="ru-RU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32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56534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58533" y="1761067"/>
            <a:ext cx="6485467" cy="564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5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53733" y="1066800"/>
            <a:ext cx="7433734" cy="718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68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680" algn="just">
              <a:lnSpc>
                <a:spcPct val="107000"/>
              </a:lnSpc>
              <a:spcAft>
                <a:spcPts val="0"/>
              </a:spcAft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16667" y="1066800"/>
            <a:ext cx="7924800" cy="4549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5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Приемы индивидуализации </a:t>
            </a:r>
            <a:r>
              <a:rPr lang="ru-RU" sz="2500" b="1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обучения: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Обязательные условия успешного обучения – привлечение детей к активному изучению материала и индивидуальный подход на всех этапах урока.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Добиваясь усвоения учебного материала всеми учащимися, учитель использует различные приемы, варьируя их с учетом индивидуальных особенностей: активных, сильных привлекает к выводам; пассивных вызывает для ответов на вопросы в процессе первичного закрепления.</a:t>
            </a:r>
          </a:p>
          <a:p>
            <a:r>
              <a:rPr lang="ru-RU" sz="2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Учитель всегда находит возможность отметить успех ребенка, его продвижение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314914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12192000" cy="6477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90800" y="1828799"/>
            <a:ext cx="7264400" cy="1660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Дифференцированное обучение –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это технология обучения в одном классе детей с разными способностями. </a:t>
            </a:r>
            <a:endParaRPr lang="ru-RU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5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12192000" cy="6477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55333" y="1608667"/>
            <a:ext cx="6688667" cy="3742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9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Актуальность выбора темы: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Технология дифференцированного обучения является базовой технологией ФГОС;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Как сделать урок эффективным и интересным;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преодолеть перезагрузку учеников;</a:t>
            </a:r>
            <a:endParaRPr lang="ru-RU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73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3024187" y="1741382"/>
            <a:ext cx="5940425" cy="3341370"/>
          </a:xfrm>
          <a:prstGeom prst="rect">
            <a:avLst/>
          </a:prstGeom>
        </p:spPr>
      </p:pic>
      <p:pic>
        <p:nvPicPr>
          <p:cNvPr id="19458" name="Picture 2" descr="https://photoshop-kopona.com/uploads/posts/2018-06/1528124528_school-graduation-part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35466"/>
            <a:ext cx="12036425" cy="67225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2404532" y="1496272"/>
            <a:ext cx="7179733" cy="34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3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631</TotalTime>
  <Words>839</Words>
  <Application>Microsoft Office PowerPoint</Application>
  <PresentationFormat>Широкоэкранный</PresentationFormat>
  <Paragraphs>217</Paragraphs>
  <Slides>35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29</cp:revision>
  <dcterms:created xsi:type="dcterms:W3CDTF">2020-08-21T10:44:14Z</dcterms:created>
  <dcterms:modified xsi:type="dcterms:W3CDTF">2022-12-05T05:47:06Z</dcterms:modified>
</cp:coreProperties>
</file>